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18"/>
  </p:notesMasterIdLst>
  <p:sldIdLst>
    <p:sldId id="256" r:id="rId2"/>
    <p:sldId id="257" r:id="rId3"/>
    <p:sldId id="275" r:id="rId4"/>
    <p:sldId id="260" r:id="rId5"/>
    <p:sldId id="277" r:id="rId6"/>
    <p:sldId id="274" r:id="rId7"/>
    <p:sldId id="263" r:id="rId8"/>
    <p:sldId id="267" r:id="rId9"/>
    <p:sldId id="268" r:id="rId10"/>
    <p:sldId id="269" r:id="rId11"/>
    <p:sldId id="276" r:id="rId12"/>
    <p:sldId id="270" r:id="rId13"/>
    <p:sldId id="271" r:id="rId14"/>
    <p:sldId id="272" r:id="rId15"/>
    <p:sldId id="27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159" autoAdjust="0"/>
  </p:normalViewPr>
  <p:slideViewPr>
    <p:cSldViewPr>
      <p:cViewPr varScale="1">
        <p:scale>
          <a:sx n="47" d="100"/>
          <a:sy n="47" d="100"/>
        </p:scale>
        <p:origin x="196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A4A16-A1EE-45D8-ADC2-4818EF722570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4B4C3-1689-4B8B-AC02-F9D980C11FEE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6219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B4C3-1689-4B8B-AC02-F9D980C11FEE}" type="slidenum">
              <a:rPr lang="es-CL" smtClean="0"/>
              <a:pPr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743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B4C3-1689-4B8B-AC02-F9D980C11FEE}" type="slidenum">
              <a:rPr lang="es-CL" smtClean="0"/>
              <a:pPr/>
              <a:t>10</a:t>
            </a:fld>
            <a:endParaRPr lang="es-C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B4C3-1689-4B8B-AC02-F9D980C11FEE}" type="slidenum">
              <a:rPr lang="es-CL" smtClean="0"/>
              <a:pPr/>
              <a:t>12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94347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B4C3-1689-4B8B-AC02-F9D980C11FEE}" type="slidenum">
              <a:rPr lang="es-CL" smtClean="0"/>
              <a:pPr/>
              <a:t>14</a:t>
            </a:fld>
            <a:endParaRPr lang="es-C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08AEECE-6209-4E06-AAB3-694B0601E4F9}" type="datetimeFigureOut">
              <a:rPr lang="es-CL" smtClean="0"/>
              <a:pPr/>
              <a:t>29-12-2020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0800000" flipV="1">
            <a:off x="969815" y="4149081"/>
            <a:ext cx="7772400" cy="864096"/>
          </a:xfrm>
        </p:spPr>
        <p:txBody>
          <a:bodyPr>
            <a:noAutofit/>
          </a:bodyPr>
          <a:lstStyle/>
          <a:p>
            <a:pPr algn="ctr"/>
            <a:r>
              <a:rPr lang="es-CL" sz="2800" b="1" dirty="0">
                <a:solidFill>
                  <a:schemeClr val="tx1"/>
                </a:solidFill>
              </a:rPr>
              <a:t>PROGRAMA DE MEJORAMIENTO DE GESTION </a:t>
            </a:r>
            <a:br>
              <a:rPr lang="es-CL" sz="2800" b="1" dirty="0">
                <a:solidFill>
                  <a:schemeClr val="tx1"/>
                </a:solidFill>
              </a:rPr>
            </a:br>
            <a:r>
              <a:rPr lang="es-CL" sz="2800" b="1" dirty="0">
                <a:solidFill>
                  <a:schemeClr val="tx1"/>
                </a:solidFill>
              </a:rPr>
              <a:t>AÑO 2021</a:t>
            </a:r>
          </a:p>
        </p:txBody>
      </p:sp>
      <p:pic>
        <p:nvPicPr>
          <p:cNvPr id="5" name="4 Imagen" descr="Resultado de imagen para imagenes de casablanca chil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2200194" cy="2018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9028B5D-461B-4946-885D-C738F193FBC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268760"/>
            <a:ext cx="2469094" cy="2440290"/>
          </a:xfrm>
          <a:prstGeom prst="rect">
            <a:avLst/>
          </a:prstGeom>
        </p:spPr>
      </p:pic>
      <p:pic>
        <p:nvPicPr>
          <p:cNvPr id="8" name="7 Imagen" descr="C:\Users\juridico\AppData\Local\Microsoft\Windows\Temporary Internet Files\Content.IE5\7463PS05\logo media PARA USAR NUEVO (1) (1)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60648"/>
            <a:ext cx="246697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5816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179902"/>
              </p:ext>
            </p:extLst>
          </p:nvPr>
        </p:nvGraphicFramePr>
        <p:xfrm>
          <a:off x="1547664" y="188641"/>
          <a:ext cx="60960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6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Finanzas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María Teresa Salinas Vegas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Mauricio Basualto Rojas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Manuel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Venegas Albillar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Patricia Cabrera  Ilabaca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Angélica Aballay Tapia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Noelia Zúñiga Reyes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Álvaro Medina Silva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María Silva Mesa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María Aguirre Allende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Katherine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Lagos Vera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Pablo González Cabrera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 Humanos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Danilo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Castillo Santis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. Debora Santibáñez Catalán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José Vera Berrios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Roberto Silva Núñez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Municipal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María Angélica Aguilera Guaico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Maryorie Choupay Núñez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Cristian Negrete Lantaño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Sandra Maldonado Rojas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Desarrollo Comunitario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Luz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Maria Godoy Salazar</a:t>
                      </a:r>
                    </a:p>
                    <a:p>
                      <a:pPr lvl="0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Monserrat Olguín Felgueras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Jennifer Canelo Canales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Rommy Escobar Montenegro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Paula Francisca Valdés Labarca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Constanza Garrido Madariaga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Vanessa Catalán Mena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Myriam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Ramírez Barraza</a:t>
                      </a:r>
                    </a:p>
                    <a:p>
                      <a:pPr lvl="0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Sra, Paola Lagos Martínez</a:t>
                      </a:r>
                    </a:p>
                    <a:p>
                      <a:pPr lvl="0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. Natalia Guerrero Dodoy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Ruth Castillo Jara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 María Flores Flores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5 Conector recto"/>
          <p:cNvCxnSpPr/>
          <p:nvPr/>
        </p:nvCxnSpPr>
        <p:spPr>
          <a:xfrm>
            <a:off x="1571604" y="1857364"/>
            <a:ext cx="500066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4 Imagen" descr="C:\Users\juridico\AppData\Local\Microsoft\Windows\Temporary Internet Files\Content.IE5\7463PS05\logo media PARA USAR NUEVO (1) (1)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147565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2333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09600" y="1643051"/>
          <a:ext cx="6348414" cy="2547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4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638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Obras Municipales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Yuri Rodríguez Reyes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Elías Olivares Amigo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Luz Esmeralda Aros Rojas </a:t>
                      </a:r>
                    </a:p>
                    <a:p>
                      <a:pPr mar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Carlos  Alejandro Carrasco Yáñez</a:t>
                      </a:r>
                    </a:p>
                    <a:p>
                      <a:pPr mar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Gisell  Carolina Torres Cueto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7642">
                <a:tc>
                  <a:txBody>
                    <a:bodyPr/>
                    <a:lstStyle/>
                    <a:p>
                      <a:r>
                        <a:rPr lang="es-CL" sz="1400" b="1" dirty="0">
                          <a:solidFill>
                            <a:schemeClr val="tx1"/>
                          </a:solidFill>
                        </a:rPr>
                        <a:t>Inspección Municipal y Seguridad Publica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400" b="1" dirty="0">
                          <a:solidFill>
                            <a:schemeClr val="tx1"/>
                          </a:solidFill>
                        </a:rPr>
                        <a:t>Sr. Pedro Serrano Galleguillos</a:t>
                      </a:r>
                    </a:p>
                    <a:p>
                      <a:r>
                        <a:rPr lang="es-CL" sz="1400" b="1" dirty="0">
                          <a:solidFill>
                            <a:schemeClr val="tx1"/>
                          </a:solidFill>
                        </a:rPr>
                        <a:t>Srta. Werouska Verner Villablanca</a:t>
                      </a:r>
                    </a:p>
                    <a:p>
                      <a:r>
                        <a:rPr lang="es-CL" sz="1400" b="1" dirty="0">
                          <a:solidFill>
                            <a:schemeClr val="tx1"/>
                          </a:solidFill>
                        </a:rPr>
                        <a:t>Sr. Marcos Alexis</a:t>
                      </a:r>
                      <a:r>
                        <a:rPr lang="es-CL" sz="1400" b="1" baseline="0" dirty="0">
                          <a:solidFill>
                            <a:schemeClr val="tx1"/>
                          </a:solidFill>
                        </a:rPr>
                        <a:t> Cerda Olivares</a:t>
                      </a:r>
                    </a:p>
                    <a:p>
                      <a:r>
                        <a:rPr lang="es-CL" sz="1400" b="1" baseline="0" dirty="0">
                          <a:solidFill>
                            <a:schemeClr val="tx1"/>
                          </a:solidFill>
                        </a:rPr>
                        <a:t>Srta. Daniela Avila Donoso</a:t>
                      </a:r>
                    </a:p>
                    <a:p>
                      <a:r>
                        <a:rPr lang="es-CL" sz="1400" b="1" baseline="0" dirty="0">
                          <a:solidFill>
                            <a:schemeClr val="tx1"/>
                          </a:solidFill>
                        </a:rPr>
                        <a:t>Srta. Carolain Zuleta Alegre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2 Imagen" descr="C:\Users\juridico\AppData\Local\Microsoft\Windows\Temporary Internet Files\Content.IE5\7463PS05\logo media PARA USAR NUEVO (1) (1)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2232248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99792" y="221824"/>
            <a:ext cx="4968552" cy="896144"/>
          </a:xfrm>
        </p:spPr>
        <p:txBody>
          <a:bodyPr>
            <a:normAutofit/>
          </a:bodyPr>
          <a:lstStyle/>
          <a:p>
            <a:r>
              <a:rPr lang="es-CL" sz="2400" b="1" dirty="0">
                <a:solidFill>
                  <a:schemeClr val="tx1"/>
                </a:solidFill>
              </a:rPr>
              <a:t>Cronograma Cumplimiento  </a:t>
            </a:r>
            <a:br>
              <a:rPr lang="es-CL" sz="2400" b="1" dirty="0">
                <a:solidFill>
                  <a:schemeClr val="tx1"/>
                </a:solidFill>
              </a:rPr>
            </a:br>
            <a:r>
              <a:rPr lang="es-CL" sz="2400" b="1" dirty="0">
                <a:solidFill>
                  <a:schemeClr val="tx1"/>
                </a:solidFill>
              </a:rPr>
              <a:t>Informes Finales PMG 2021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08912" cy="2664296"/>
          </a:xfrm>
        </p:spPr>
        <p:txBody>
          <a:bodyPr>
            <a:normAutofit/>
          </a:bodyPr>
          <a:lstStyle/>
          <a:p>
            <a:endParaRPr lang="es-ES" altLang="es-CL" dirty="0"/>
          </a:p>
          <a:p>
            <a:pPr algn="just"/>
            <a:r>
              <a:rPr lang="es-ES" altLang="es-CL" dirty="0"/>
              <a:t>El    Presente   Programa    se   Ejecutara durante el Periodo 2021, Para Poder acceder a los Beneficios Contemplados en las Leyes 19803 , 20.198 y 20,723 de los años 2002 , 2007 y 2014.</a:t>
            </a:r>
            <a:endParaRPr lang="es-ES_tradnl" altLang="es-CL" dirty="0"/>
          </a:p>
          <a:p>
            <a:endParaRPr lang="es-CL" dirty="0"/>
          </a:p>
        </p:txBody>
      </p:sp>
      <p:pic>
        <p:nvPicPr>
          <p:cNvPr id="5" name="4 Imagen" descr="C:\Users\juridico\AppData\Local\Microsoft\Windows\Temporary Internet Files\Content.IE5\7463PS05\logo media PARA USAR NUEVO (1) (1)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0"/>
            <a:ext cx="180020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105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404664"/>
            <a:ext cx="8503920" cy="5694384"/>
          </a:xfrm>
        </p:spPr>
        <p:txBody>
          <a:bodyPr>
            <a:normAutofit lnSpcReduction="10000"/>
          </a:bodyPr>
          <a:lstStyle/>
          <a:p>
            <a:r>
              <a:rPr lang="es-ES" altLang="es-CL" b="1" u="sng" dirty="0"/>
              <a:t> </a:t>
            </a:r>
            <a:r>
              <a:rPr lang="es-ES" altLang="es-CL" sz="2400" b="1" u="sng" dirty="0"/>
              <a:t>Informe Unico PMG 2021:</a:t>
            </a:r>
            <a:r>
              <a:rPr lang="es-ES" altLang="es-CL" sz="2400" dirty="0"/>
              <a:t> </a:t>
            </a:r>
          </a:p>
          <a:p>
            <a:endParaRPr lang="es-ES" altLang="es-CL" sz="2400" dirty="0"/>
          </a:p>
          <a:p>
            <a:pPr marL="0" indent="0">
              <a:buNone/>
            </a:pPr>
            <a:r>
              <a:rPr lang="es-ES" altLang="es-CL" sz="2400" b="1" u="sng" dirty="0"/>
              <a:t>Proceso de Cierre de la Información año 2021</a:t>
            </a:r>
            <a:r>
              <a:rPr lang="es-ES" altLang="es-CL" sz="2400" dirty="0"/>
              <a:t>: </a:t>
            </a:r>
          </a:p>
          <a:p>
            <a:pPr marL="0" indent="0">
              <a:buNone/>
            </a:pPr>
            <a:r>
              <a:rPr lang="es-ES" altLang="es-CL" sz="2400" dirty="0"/>
              <a:t>.</a:t>
            </a:r>
            <a:endParaRPr lang="es-ES" altLang="es-CL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ES" altLang="es-CL" sz="2400" b="1">
                <a:solidFill>
                  <a:schemeClr val="tx1"/>
                </a:solidFill>
              </a:rPr>
              <a:t>30 de </a:t>
            </a:r>
            <a:r>
              <a:rPr lang="es-ES" altLang="es-CL" sz="2400" b="1" dirty="0">
                <a:solidFill>
                  <a:schemeClr val="tx1"/>
                </a:solidFill>
              </a:rPr>
              <a:t>Noviembre del año 2021</a:t>
            </a:r>
            <a:endParaRPr lang="es-ES" altLang="es-CL" sz="2400" dirty="0"/>
          </a:p>
          <a:p>
            <a:pPr marL="0" indent="0">
              <a:buNone/>
            </a:pPr>
            <a:r>
              <a:rPr lang="es-ES" altLang="es-CL" sz="2400" dirty="0"/>
              <a:t> </a:t>
            </a:r>
          </a:p>
          <a:p>
            <a:pPr marL="0" indent="0">
              <a:buNone/>
            </a:pPr>
            <a:r>
              <a:rPr lang="es-ES" altLang="es-CL" sz="2400" b="1" u="sng" dirty="0"/>
              <a:t>Plazo de Entrega a la Comisión</a:t>
            </a:r>
            <a:r>
              <a:rPr lang="es-ES" altLang="es-CL" sz="2400" dirty="0"/>
              <a:t>:</a:t>
            </a:r>
          </a:p>
          <a:p>
            <a:pPr marL="0" indent="0">
              <a:buNone/>
            </a:pPr>
            <a:r>
              <a:rPr lang="es-ES" altLang="es-CL" sz="24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s-ES" altLang="es-CL" sz="2400" b="1" dirty="0">
                <a:solidFill>
                  <a:schemeClr val="tx1"/>
                </a:solidFill>
              </a:rPr>
              <a:t>2ª semana Diciembre 2021</a:t>
            </a:r>
          </a:p>
          <a:p>
            <a:pPr marL="0" indent="0">
              <a:buNone/>
            </a:pPr>
            <a:r>
              <a:rPr lang="es-ES" altLang="es-CL" sz="2400" b="1" u="sng" dirty="0"/>
              <a:t> </a:t>
            </a:r>
          </a:p>
          <a:p>
            <a:pPr marL="0" indent="0">
              <a:buNone/>
            </a:pPr>
            <a:r>
              <a:rPr lang="es-ES" altLang="es-CL" sz="2400" b="1" u="sng" dirty="0"/>
              <a:t>Entrega Informe  Unidad de Control Municipal</a:t>
            </a:r>
          </a:p>
          <a:p>
            <a:pPr marL="109537" indent="0" algn="just">
              <a:buNone/>
              <a:defRPr/>
            </a:pPr>
            <a:endParaRPr lang="es-ES" altLang="es-CL" sz="2400" b="1" u="sng" dirty="0"/>
          </a:p>
          <a:p>
            <a:pPr marL="109537" indent="0" algn="just">
              <a:buNone/>
              <a:defRPr/>
            </a:pPr>
            <a:r>
              <a:rPr lang="es-ES" altLang="es-CL" sz="2400" b="1" dirty="0">
                <a:solidFill>
                  <a:schemeClr val="tx1"/>
                </a:solidFill>
              </a:rPr>
              <a:t>3ª Semana mes Diciembre del año 2021.-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12355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s-CL" dirty="0">
                <a:solidFill>
                  <a:schemeClr val="tx1"/>
                </a:solidFill>
              </a:rPr>
              <a:t>¿ EL POR QUE DE NUESTRO PMG 2021 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es-MX" sz="2800" dirty="0">
              <a:cs typeface="Arial" charset="0"/>
            </a:endParaRPr>
          </a:p>
          <a:p>
            <a:pPr algn="just"/>
            <a:r>
              <a:rPr lang="es-MX" sz="2800" b="1" dirty="0">
                <a:solidFill>
                  <a:schemeClr val="tx1"/>
                </a:solidFill>
                <a:cs typeface="Arial" charset="0"/>
              </a:rPr>
              <a:t>Las Herramientas Digitales ayudaran a mejorar la gestión Municipal posibilitando en el adecuado uso de los recursos públicos con eficiencia, Economicidad y economicidad.  Además al capacitar a nuestros equipos de trabajo fortalecerá los proceso de aprendizaje y de aportes al interior de nuestros equipos de trabajo, lo que promoverá valores de mejoras en nuestros servidores municipales, junto a la potenciación de los equipos de trabajo, tendientes a dar seguimiento y acción a la agenda local de desarrollo local.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2584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B32734-EAE6-4492-BD43-17B3673E4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tx1"/>
                </a:solidFill>
              </a:rPr>
              <a:t>Propuesta Acuerdo Concejo Municipal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068E75-58F2-4A9E-883F-D9D29E843B3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s-CL" sz="3200" b="1" dirty="0"/>
          </a:p>
          <a:p>
            <a:pPr algn="just"/>
            <a:r>
              <a:rPr lang="es-CL" sz="3200" b="1" dirty="0"/>
              <a:t>Aprobar por parte del Concejo Municipal la propuesta del  Programa de Mejoramiento de la Gestión año 2021</a:t>
            </a:r>
          </a:p>
        </p:txBody>
      </p:sp>
    </p:spTree>
    <p:extLst>
      <p:ext uri="{BB962C8B-B14F-4D97-AF65-F5344CB8AC3E}">
        <p14:creationId xmlns:p14="http://schemas.microsoft.com/office/powerpoint/2010/main" val="1922430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628800"/>
            <a:ext cx="4248472" cy="1296144"/>
          </a:xfrm>
        </p:spPr>
        <p:txBody>
          <a:bodyPr>
            <a:normAutofit/>
          </a:bodyPr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MUCHAS </a:t>
            </a:r>
            <a:br>
              <a:rPr lang="es-CL" b="1" dirty="0">
                <a:solidFill>
                  <a:schemeClr val="tx1"/>
                </a:solidFill>
              </a:rPr>
            </a:br>
            <a:r>
              <a:rPr lang="es-CL" b="1" dirty="0">
                <a:solidFill>
                  <a:schemeClr val="tx1"/>
                </a:solidFill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03894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0" y="274638"/>
            <a:ext cx="4392488" cy="850106"/>
          </a:xfrm>
        </p:spPr>
        <p:txBody>
          <a:bodyPr>
            <a:normAutofit fontScale="90000"/>
          </a:bodyPr>
          <a:lstStyle/>
          <a:p>
            <a:r>
              <a:rPr lang="es-CL" sz="4000" b="1" u="sng" dirty="0"/>
              <a:t>CONTEXTO LEGAL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628800"/>
            <a:ext cx="8229600" cy="438912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es-ES_tradnl" sz="1800" dirty="0">
              <a:latin typeface="Arial" pitchFamily="34" charset="0"/>
              <a:cs typeface="Arial" pitchFamily="34" charset="0"/>
            </a:endParaRPr>
          </a:p>
          <a:p>
            <a:pPr marL="400050" indent="-400050" algn="just">
              <a:lnSpc>
                <a:spcPct val="80000"/>
              </a:lnSpc>
              <a:buBlip>
                <a:blip r:embed="rId2"/>
              </a:buBlip>
            </a:pPr>
            <a:r>
              <a:rPr lang="es-ES_tradnl" sz="1800" dirty="0">
                <a:latin typeface="Arial" pitchFamily="34" charset="0"/>
                <a:cs typeface="Arial" pitchFamily="34" charset="0"/>
              </a:rPr>
              <a:t>Ley  19.803 de 2002 establece la asignación por la aplicación de programas de mejoramiento de gestión municipal.</a:t>
            </a:r>
          </a:p>
          <a:p>
            <a:pPr marL="400050" indent="-40005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1800" dirty="0">
              <a:latin typeface="Arial" pitchFamily="34" charset="0"/>
              <a:cs typeface="Arial" pitchFamily="34" charset="0"/>
            </a:endParaRPr>
          </a:p>
          <a:p>
            <a:pPr marL="400050" indent="-400050" algn="just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s-ES_tradnl" sz="1800" dirty="0">
                <a:latin typeface="Arial" pitchFamily="34" charset="0"/>
                <a:cs typeface="Arial" pitchFamily="34" charset="0"/>
              </a:rPr>
              <a:t>Determina que se fijarán Incentivos por gestión institucional vinculado al cumplimiento de un programa de mejoramiento de gestión con objetivos medibles a través de indicadores preestablecidos e incentivos por  desempeño colectivo por área de trabajo vinculado al cumplimiento de metas por dirección, departamento o unidad municipal. </a:t>
            </a:r>
          </a:p>
          <a:p>
            <a:pPr marL="725488" lvl="1" indent="-381000" algn="just" eaLnBrk="1" hangingPunct="1">
              <a:lnSpc>
                <a:spcPct val="80000"/>
              </a:lnSpc>
              <a:buClr>
                <a:srgbClr val="FFFFFF"/>
              </a:buClr>
              <a:buFontTx/>
              <a:buBlip>
                <a:blip r:embed="rId2"/>
              </a:buBlip>
            </a:pPr>
            <a:endParaRPr lang="es-MX" sz="1700" dirty="0">
              <a:latin typeface="Arial" pitchFamily="34" charset="0"/>
              <a:cs typeface="Arial" pitchFamily="34" charset="0"/>
            </a:endParaRPr>
          </a:p>
          <a:p>
            <a:pPr marL="400050" indent="-400050" algn="just"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es-MX" sz="1900" dirty="0">
                <a:latin typeface="Arial" pitchFamily="34" charset="0"/>
                <a:cs typeface="Arial" pitchFamily="34" charset="0"/>
              </a:rPr>
              <a:t>La Ley 20.008 reactiva la vigencia de los Planes de Mejoramiento de la Gestión durante el año 2007, y modifica los rangos de cumplimiento en los objetivos colectivos.</a:t>
            </a:r>
          </a:p>
        </p:txBody>
      </p:sp>
      <p:pic>
        <p:nvPicPr>
          <p:cNvPr id="6" name="5 Imagen" descr="C:\Users\juridico\AppData\Local\Microsoft\Windows\Temporary Internet Files\Content.IE5\7463PS05\logo media PARA USAR NUEVO (1) (1)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246697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899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488832" cy="604822"/>
          </a:xfrm>
        </p:spPr>
        <p:txBody>
          <a:bodyPr>
            <a:normAutofit/>
          </a:bodyPr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Integrantes Comisión PMG 2021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b="1" u="sng" dirty="0"/>
              <a:t>Representantes Empleador</a:t>
            </a:r>
            <a:r>
              <a:rPr lang="es-CL" dirty="0"/>
              <a:t>:</a:t>
            </a:r>
          </a:p>
          <a:p>
            <a:r>
              <a:rPr lang="es-CL" dirty="0"/>
              <a:t>Sra. Maria Teresa Salinas Vegas, Directora Daf</a:t>
            </a:r>
          </a:p>
          <a:p>
            <a:r>
              <a:rPr lang="es-CL" dirty="0"/>
              <a:t>Sra. Marjorie Choupay Núñez, Directora Control</a:t>
            </a:r>
          </a:p>
          <a:p>
            <a:r>
              <a:rPr lang="es-CL" dirty="0"/>
              <a:t>Sra. Luz Aros Rojas, Técnico Dom</a:t>
            </a:r>
          </a:p>
          <a:p>
            <a:pPr>
              <a:buNone/>
            </a:pPr>
            <a:endParaRPr lang="es-CL" dirty="0"/>
          </a:p>
          <a:p>
            <a:r>
              <a:rPr lang="es-CL" b="1" u="sng" dirty="0"/>
              <a:t>Representes Funcionarios Municipales</a:t>
            </a:r>
            <a:r>
              <a:rPr lang="es-CL" dirty="0"/>
              <a:t>:</a:t>
            </a:r>
          </a:p>
          <a:p>
            <a:r>
              <a:rPr lang="es-CL" dirty="0"/>
              <a:t>Srta. Lizette Alcaino Escárate, Administrativo, JPL</a:t>
            </a:r>
          </a:p>
          <a:p>
            <a:r>
              <a:rPr lang="es-CL" dirty="0"/>
              <a:t>Srta. Marlene Álvarez Contreras, Técnico JPL</a:t>
            </a:r>
          </a:p>
          <a:p>
            <a:r>
              <a:rPr lang="es-CL" dirty="0"/>
              <a:t>Sr. Marcos Araneda Diaz, Auxiliar, Dideco</a:t>
            </a:r>
          </a:p>
          <a:p>
            <a:r>
              <a:rPr lang="es-CL" dirty="0"/>
              <a:t>Secretario Técnico PMG 2021: Danilo Castillo Santis</a:t>
            </a:r>
            <a:endParaRPr lang="es-ES" dirty="0"/>
          </a:p>
        </p:txBody>
      </p:sp>
      <p:pic>
        <p:nvPicPr>
          <p:cNvPr id="4" name="3 Imagen" descr="C:\Users\juridico\AppData\Local\Microsoft\Windows\Temporary Internet Files\Content.IE5\7463PS05\logo media PARA USAR NUEVO (1) (1)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0"/>
            <a:ext cx="1872208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755241"/>
              </p:ext>
            </p:extLst>
          </p:nvPr>
        </p:nvGraphicFramePr>
        <p:xfrm>
          <a:off x="467544" y="663602"/>
          <a:ext cx="8208912" cy="568863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00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3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Objetivos Institucionales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Prioridad Ponderación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Objetivos Colectivos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552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Reglamentar</a:t>
                      </a:r>
                      <a:r>
                        <a:rPr kumimoji="0" lang="es-ES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procesos que contribuyen y optimizan la gestión municipal</a:t>
                      </a:r>
                      <a:endParaRPr kumimoji="0" lang="es-E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Alta 60 %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s-E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Generar</a:t>
                      </a:r>
                      <a:r>
                        <a:rPr kumimoji="0" lang="es-ES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reglamentos que regulen las postulaciones y obtención de beneficios y/o servicios por parte del municipio</a:t>
                      </a:r>
                      <a:r>
                        <a:rPr kumimoji="0" lang="es-E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r>
                        <a:rPr kumimoji="0" lang="es-E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( 60 % )</a:t>
                      </a:r>
                    </a:p>
                    <a:p>
                      <a:pPr algn="just"/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es-ES" sz="1400" b="1" u="none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s-ES" sz="1400" b="1" u="none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400" b="1" u="sng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Como se cumplirá este Objetivo: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endParaRPr lang="es-E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/>
                      <a:r>
                        <a:rPr kumimoji="0" lang="es-E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Contar</a:t>
                      </a:r>
                      <a:r>
                        <a:rPr kumimoji="0" lang="es-E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 menos con 02 reglamentos  al 01-10-2021 y la Dirección Jurídica contara con plazo máximo al 30 de Noviembre para las revisiones respectivas.</a:t>
                      </a:r>
                      <a:endParaRPr kumimoji="0"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None/>
                        <a:tabLst/>
                        <a:defRPr/>
                      </a:pPr>
                      <a:r>
                        <a:rPr lang="es-ES" sz="1400" b="1" u="none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        </a:t>
                      </a:r>
                    </a:p>
                    <a:p>
                      <a:pPr marL="342900" marR="0" lvl="0" indent="-34290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None/>
                        <a:tabLst/>
                        <a:defRPr/>
                      </a:pPr>
                      <a:r>
                        <a:rPr lang="es-ES" sz="1400" b="1" u="none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       </a:t>
                      </a:r>
                      <a:endParaRPr kumimoji="0"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3 Título"/>
          <p:cNvSpPr>
            <a:spLocks noGrp="1"/>
          </p:cNvSpPr>
          <p:nvPr>
            <p:ph type="title"/>
          </p:nvPr>
        </p:nvSpPr>
        <p:spPr>
          <a:xfrm>
            <a:off x="3059832" y="188641"/>
            <a:ext cx="3672408" cy="504056"/>
          </a:xfrm>
        </p:spPr>
        <p:txBody>
          <a:bodyPr>
            <a:normAutofit fontScale="90000"/>
          </a:bodyPr>
          <a:lstStyle/>
          <a:p>
            <a:r>
              <a:rPr lang="es-CL" sz="2000" b="1" dirty="0"/>
              <a:t>PMG 2021</a:t>
            </a:r>
            <a:br>
              <a:rPr lang="es-CL" sz="2000" b="1" dirty="0"/>
            </a:br>
            <a:r>
              <a:rPr lang="es-CL" sz="2000" b="1" dirty="0"/>
              <a:t>Ponderación Alta</a:t>
            </a:r>
          </a:p>
        </p:txBody>
      </p:sp>
      <p:pic>
        <p:nvPicPr>
          <p:cNvPr id="8" name="7 Imagen" descr="C:\Users\juridico\AppData\Local\Microsoft\Windows\Temporary Internet Files\Content.IE5\7463PS05\logo media PARA USAR NUEVO (1) (1)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0"/>
            <a:ext cx="187220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265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755241"/>
              </p:ext>
            </p:extLst>
          </p:nvPr>
        </p:nvGraphicFramePr>
        <p:xfrm>
          <a:off x="467544" y="663602"/>
          <a:ext cx="8208912" cy="568863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00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3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Objetivos Institucionales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Prioridad Ponderación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Objetivos Colectivos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552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Mantener las herramientas digitales que permitan mejorar la gestión municipal y contribuyan al cuidado del medio ambiente, fortaleciendo con ello los principios</a:t>
                      </a:r>
                      <a:r>
                        <a:rPr kumimoji="0" lang="es-ES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de eficiencia, eficacia, economicidad y ecología.</a:t>
                      </a:r>
                      <a:endParaRPr kumimoji="0" lang="es-E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Alta 30 %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es-ES" sz="1400" b="1" u="none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  </a:t>
                      </a:r>
                      <a:r>
                        <a:rPr lang="es-ES" sz="1400" b="1" u="sng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Indicadores</a:t>
                      </a:r>
                      <a:r>
                        <a:rPr lang="es-ES" sz="1400" b="1" u="sng" kern="1200" baseline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 de Cumplimiento:</a:t>
                      </a:r>
                      <a:endParaRPr lang="es-ES" sz="1400" b="1" u="sng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kumimoji="0" lang="es-E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Reportar a RRHH antes del</a:t>
                      </a:r>
                    </a:p>
                    <a:p>
                      <a:pPr algn="just"/>
                      <a:r>
                        <a:rPr kumimoji="0" lang="es-E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día 5 del mes, los memorandos enviados el mes anterior. (pantallazo) cuyo</a:t>
                      </a:r>
                      <a:r>
                        <a:rPr kumimoji="0" lang="es-E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proceso finaliza el 30 de Noviembre del 2021.-</a:t>
                      </a:r>
                      <a:endParaRPr kumimoji="0" lang="es-E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E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kumimoji="0" lang="es-E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kumimoji="0" lang="es-E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s-E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endParaRPr kumimoji="0" lang="es-E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3768" y="0"/>
            <a:ext cx="3384376" cy="620688"/>
          </a:xfrm>
        </p:spPr>
        <p:txBody>
          <a:bodyPr>
            <a:normAutofit fontScale="90000"/>
          </a:bodyPr>
          <a:lstStyle/>
          <a:p>
            <a:pPr algn="ctr"/>
            <a:br>
              <a:rPr lang="es-CL" sz="2200" dirty="0"/>
            </a:br>
            <a:r>
              <a:rPr lang="es-CL" sz="2200" b="1" dirty="0">
                <a:solidFill>
                  <a:schemeClr val="tx1"/>
                </a:solidFill>
              </a:rPr>
              <a:t>Ponderación Baja: 10 %</a:t>
            </a:r>
            <a:br>
              <a:rPr lang="es-CL" sz="3600" dirty="0"/>
            </a:b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00501225"/>
              </p:ext>
            </p:extLst>
          </p:nvPr>
        </p:nvGraphicFramePr>
        <p:xfrm>
          <a:off x="395537" y="812917"/>
          <a:ext cx="8424935" cy="54781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59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4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Objetivos Institucionales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Prioridad Ponderación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Objetivos Colectivos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52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Contribuir</a:t>
                      </a:r>
                      <a:r>
                        <a:rPr kumimoji="0" lang="es-ES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 mejoramiento del equipó de trabajo al interior del municipio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Baja 10 %</a:t>
                      </a:r>
                      <a:endParaRPr lang="es-CL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s-E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Generar instancias de</a:t>
                      </a:r>
                      <a:r>
                        <a:rPr kumimoji="0" lang="es-ES" sz="16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fortalecimiento de los equipos de trabajo y sus competencias técnicas</a:t>
                      </a:r>
                      <a:endParaRPr kumimoji="0" lang="es-E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E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6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Como se cumplirá este Objetivo</a:t>
                      </a:r>
                      <a:r>
                        <a:rPr kumimoji="0" lang="es-E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endParaRPr lang="es-ES" sz="16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r>
                        <a:rPr kumimoji="0" lang="es-E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Participación de capacitaciones y/ o diplomados.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r>
                        <a:rPr lang="es-ES" sz="16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 de Evaluación: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None/>
                        <a:tabLst/>
                        <a:defRPr/>
                      </a:pPr>
                      <a:endParaRPr lang="es-ES" sz="16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None/>
                        <a:tabLst/>
                        <a:defRPr/>
                      </a:pPr>
                      <a:r>
                        <a:rPr kumimoji="0" lang="es-ES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menos 02 capacitaciones en la Unidad</a:t>
                      </a:r>
                      <a:endParaRPr lang="es-ES" sz="1600" b="1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endParaRPr lang="es-ES" sz="16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4 Imagen" descr="C:\Users\juridico\AppData\Local\Microsoft\Windows\Temporary Internet Files\Content.IE5\7463PS05\logo media PARA USAR NUEVO (1) (1)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0"/>
            <a:ext cx="18722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0" y="1340768"/>
            <a:ext cx="4824536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 </a:t>
            </a:r>
            <a:r>
              <a:rPr lang="es-CL" sz="2700" dirty="0">
                <a:solidFill>
                  <a:schemeClr val="tx1"/>
                </a:solidFill>
              </a:rPr>
              <a:t>Unidades Municipales Involucradas en el PMG 2019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177870"/>
              </p:ext>
            </p:extLst>
          </p:nvPr>
        </p:nvGraphicFramePr>
        <p:xfrm>
          <a:off x="1403648" y="1700808"/>
          <a:ext cx="6384032" cy="386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9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2271">
                <a:tc>
                  <a:txBody>
                    <a:bodyPr/>
                    <a:lstStyle/>
                    <a:p>
                      <a:r>
                        <a:rPr lang="es-CL" dirty="0"/>
                        <a:t>Unidad</a:t>
                      </a:r>
                      <a:r>
                        <a:rPr lang="es-CL" baseline="0" dirty="0"/>
                        <a:t> Municipal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Funcionarios</a:t>
                      </a:r>
                      <a:r>
                        <a:rPr lang="es-CL" baseline="0" dirty="0"/>
                        <a:t> Municipales Participantes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5818">
                <a:tc>
                  <a:txBody>
                    <a:bodyPr/>
                    <a:lstStyle/>
                    <a:p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Alcaldía – Administración Municipal - Relaciones Publicas –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Sr. Rodrigo Paulo Martínez Roca.</a:t>
                      </a:r>
                      <a:endParaRPr kumimoji="0" lang="es-E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Sr.  Alfonso Jiménez Contreras</a:t>
                      </a:r>
                      <a:endParaRPr kumimoji="0" lang="es-E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Srta. Karina del Carmen Novoa Gómez 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47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Secretaria Municipal – Oficina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Sr. Leonel Humberto Bustamante González.</a:t>
                      </a:r>
                      <a:endParaRPr kumimoji="0" lang="es-E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Srta. Joliette Romero Aguilera</a:t>
                      </a:r>
                      <a:endParaRPr kumimoji="0" lang="es-E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Srta. María Ignacia Silva Núñez</a:t>
                      </a:r>
                      <a:endParaRPr kumimoji="0" lang="es-E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Srta. Laura Luisa Pulgar Aranda</a:t>
                      </a:r>
                      <a:endParaRPr kumimoji="0" lang="es-E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Srta. Pamela Elizabeth Zúñiga Reyes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271"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Asesoría Jurídica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Jorge Rivas Carvajal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Felipe  Castillo Jara</a:t>
                      </a:r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Pamela Morrales Morales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Elena Constanza Gutiérrez Pizarro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7 Imagen" descr="C:\Users\juridico\AppData\Local\Microsoft\Windows\Temporary Internet Files\Content.IE5\7463PS05\logo media PARA USAR NUEVO (1) (1)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52028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6654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845462"/>
              </p:ext>
            </p:extLst>
          </p:nvPr>
        </p:nvGraphicFramePr>
        <p:xfrm>
          <a:off x="899592" y="908720"/>
          <a:ext cx="6696744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5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727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36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Cristian Ignacio Palma Valladares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Franco Marzal Díaz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Kerem Ulloa Carvajal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Luis Gerardo Basualto Pacheco.</a:t>
                      </a:r>
                    </a:p>
                    <a:p>
                      <a:pPr mar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Sergio Alberto González</a:t>
                      </a:r>
                    </a:p>
                    <a:p>
                      <a:pPr mar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Alexeis Bustamante Abazola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176"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Medio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Ambiente</a:t>
                      </a:r>
                    </a:p>
                    <a:p>
                      <a:pPr marL="0" lvl="0" algn="l" rtl="0" eaLnBrk="1" latinLnBrk="0" hangingPunct="1"/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Operaciones y Servicios Generales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Patricio Marín Moreno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Claudio Albani Fernández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Jacqueline Núñez Silva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Cristian Yamiel Silva Pacheco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Jorge Patricio Cueto Retamales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Emilo Esteban Becerra Bevensee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Felipe Abarca Cano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Claudio Espinoza Cueto</a:t>
                      </a: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María José Urra Salinas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Cristian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Benjamín Estay Urbina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José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Luis Vega Vega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Juan Aurelio Soto Araneda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Patricio Soto Araneda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Sr. José Luis Vásquez Cabello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Carlos Basualto Rojas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Daniel  EnriqueCueto Miranda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Julián Alpidio Araneda Muñoz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Luis Emilio Rojas Olivares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3 Imagen" descr="C:\Users\juridico\AppData\Local\Microsoft\Windows\Temporary Internet Files\Content.IE5\7463PS05\logo media PARA USAR NUEVO (1) (1)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2232248" cy="88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Conector recto"/>
          <p:cNvCxnSpPr/>
          <p:nvPr/>
        </p:nvCxnSpPr>
        <p:spPr>
          <a:xfrm>
            <a:off x="899592" y="3861048"/>
            <a:ext cx="66247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441793"/>
              </p:ext>
            </p:extLst>
          </p:nvPr>
        </p:nvGraphicFramePr>
        <p:xfrm>
          <a:off x="1403648" y="764704"/>
          <a:ext cx="6096000" cy="694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8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Movilización Municipal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Freddy Miguel González Corrotea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Fernando David Cruz Gonzales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Juan Carlos Velásco Plaza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Manuel Florentino Silva Llanos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Ricardo  Pinto Peralta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Daniel Alberto Espinoza Madrid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. Ángel Jara Mejías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Ivan Santiago Yuste Gamboa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}Sr. Rommy Lobos Mena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Pedro Lobos Ramírez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Cristian Tobar Lepe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Jorge Plaza Huerta 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Osvaldo González Lara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Claudio Alexander Velásquez Fuenzalida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Cristian Silva Pacheco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Raúl Aguila Abazola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Rodrigo Velásquez Meza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Cristian Silva Pacheco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840"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Juzgado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Policía 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   Mario Cortes Cevasco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Patricia Cuadros Cueto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 Margarita Angélica Gallardo Hidalgo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 Daisy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Adriana</a:t>
                      </a:r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Yáñez Díaz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Marlene  ElizabethÁlvarez Contreras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 Lizzette  Angelina Alcaino Escarate</a:t>
                      </a:r>
                    </a:p>
                    <a:p>
                      <a:pPr lvl="0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Tamara Mical Jofre Valdés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    Marco Antonio Molina Araos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007">
                <a:tc>
                  <a:txBody>
                    <a:bodyPr/>
                    <a:lstStyle/>
                    <a:p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Transito y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Transporte Publico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Luis Pacheco Silva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Eduardo Villalón Borquez 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Juan Saavedra Salazar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Nicolás</a:t>
                      </a:r>
                      <a:r>
                        <a:rPr kumimoji="0" lang="es-CL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Amedor Otarola Valdés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Francisca Farías Farías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5 Conector recto"/>
          <p:cNvCxnSpPr/>
          <p:nvPr/>
        </p:nvCxnSpPr>
        <p:spPr>
          <a:xfrm rot="10800000">
            <a:off x="2071670" y="2216142"/>
            <a:ext cx="5286412" cy="6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1475656" y="2492896"/>
            <a:ext cx="590465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Imagen" descr="C:\Users\juridico\AppData\Local\Microsoft\Windows\Temporary Internet Files\Content.IE5\7463PS05\logo media PARA USAR NUEVO (1) (1)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2232248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/>
          <p:nvPr/>
        </p:nvCxnSpPr>
        <p:spPr>
          <a:xfrm>
            <a:off x="1475656" y="2852936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1475656" y="2852936"/>
            <a:ext cx="518457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403648" y="2852936"/>
            <a:ext cx="612068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475656" y="2780928"/>
            <a:ext cx="576064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886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468</TotalTime>
  <Words>1263</Words>
  <Application>Microsoft Office PowerPoint</Application>
  <PresentationFormat>Presentación en pantalla (4:3)</PresentationFormat>
  <Paragraphs>242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Georgia</vt:lpstr>
      <vt:lpstr>Wingdings</vt:lpstr>
      <vt:lpstr>Wingdings 2</vt:lpstr>
      <vt:lpstr>Civil</vt:lpstr>
      <vt:lpstr>PROGRAMA DE MEJORAMIENTO DE GESTION  AÑO 2021</vt:lpstr>
      <vt:lpstr>CONTEXTO LEGAL</vt:lpstr>
      <vt:lpstr>Integrantes Comisión PMG 2021</vt:lpstr>
      <vt:lpstr>PMG 2021 Ponderación Alta</vt:lpstr>
      <vt:lpstr>Presentación de PowerPoint</vt:lpstr>
      <vt:lpstr> Ponderación Baja: 10 % </vt:lpstr>
      <vt:lpstr>     Unidades Municipales Involucradas en el PMG 2019</vt:lpstr>
      <vt:lpstr>Presentación de PowerPoint</vt:lpstr>
      <vt:lpstr>Presentación de PowerPoint</vt:lpstr>
      <vt:lpstr>Presentación de PowerPoint</vt:lpstr>
      <vt:lpstr>Presentación de PowerPoint</vt:lpstr>
      <vt:lpstr>Cronograma Cumplimiento   Informes Finales PMG 2021</vt:lpstr>
      <vt:lpstr>Presentación de PowerPoint</vt:lpstr>
      <vt:lpstr>¿ EL POR QUE DE NUESTRO PMG 2021 ?</vt:lpstr>
      <vt:lpstr>Propuesta Acuerdo Concejo Municipal</vt:lpstr>
      <vt:lpstr>MUCHAS  GRACIAS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MEJORAMIENTO DE GESTION AÑO 2016</dc:title>
  <dc:creator>transito</dc:creator>
  <cp:lastModifiedBy>DANILO CASTILLO</cp:lastModifiedBy>
  <cp:revision>61</cp:revision>
  <dcterms:created xsi:type="dcterms:W3CDTF">2016-03-07T19:56:58Z</dcterms:created>
  <dcterms:modified xsi:type="dcterms:W3CDTF">2020-12-29T21:01:53Z</dcterms:modified>
</cp:coreProperties>
</file>